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3" r:id="rId4"/>
    <p:sldId id="264" r:id="rId5"/>
    <p:sldId id="265" r:id="rId6"/>
    <p:sldId id="258" r:id="rId7"/>
    <p:sldId id="266" r:id="rId8"/>
    <p:sldId id="259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0B5664-C5AC-45A2-849D-844D0B38937D}" type="datetimeFigureOut">
              <a:rPr lang="en-US" smtClean="0"/>
              <a:t>11/3/2016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CFC81-4894-490A-BBCF-56A1A710ED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65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BC849-D0A6-41CB-9FB9-EDD1340E4F88}" type="datetime1">
              <a:rPr lang="en-US" smtClean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AD578-23AE-4A01-BD30-C4B6F3EABBB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lide Number Placeholder 4"/>
          <p:cNvSpPr txBox="1">
            <a:spLocks/>
          </p:cNvSpPr>
          <p:nvPr userDrawn="1"/>
        </p:nvSpPr>
        <p:spPr>
          <a:xfrm>
            <a:off x="6971144" y="64654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EAD578-23AE-4A01-BD30-C4B6F3EABB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387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3478-6D7E-43BF-AE57-127252E0B170}" type="datetime1">
              <a:rPr lang="en-US" smtClean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AD578-23AE-4A01-BD30-C4B6F3EAB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6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F928-A11E-4B43-AB2F-1AE774791A45}" type="datetime1">
              <a:rPr lang="en-US" smtClean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AD578-23AE-4A01-BD30-C4B6F3EAB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38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B46C-F9BF-43B0-B7A8-CCBC174A4C94}" type="datetime1">
              <a:rPr lang="en-US" smtClean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AD578-23AE-4A01-BD30-C4B6F3EABBB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lide Number Placeholder 4"/>
          <p:cNvSpPr txBox="1">
            <a:spLocks/>
          </p:cNvSpPr>
          <p:nvPr userDrawn="1"/>
        </p:nvSpPr>
        <p:spPr>
          <a:xfrm>
            <a:off x="6971144" y="64654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EAD578-23AE-4A01-BD30-C4B6F3EABB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49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43374-6DB7-4C6C-9FD4-972816F460E3}" type="datetime1">
              <a:rPr lang="en-US" smtClean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AD578-23AE-4A01-BD30-C4B6F3EABBB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lide Number Placeholder 4"/>
          <p:cNvSpPr txBox="1">
            <a:spLocks/>
          </p:cNvSpPr>
          <p:nvPr userDrawn="1"/>
        </p:nvSpPr>
        <p:spPr>
          <a:xfrm>
            <a:off x="6971144" y="64654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EAD578-23AE-4A01-BD30-C4B6F3EABB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329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63D4-D5CF-4604-8719-93B39A0F151F}" type="datetime1">
              <a:rPr lang="en-US" smtClean="0"/>
              <a:t>11/3/2016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AD578-23AE-4A01-BD30-C4B6F3EABBB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lide Number Placeholder 4"/>
          <p:cNvSpPr txBox="1">
            <a:spLocks/>
          </p:cNvSpPr>
          <p:nvPr userDrawn="1"/>
        </p:nvSpPr>
        <p:spPr>
          <a:xfrm>
            <a:off x="6971144" y="64654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EAD578-23AE-4A01-BD30-C4B6F3EABB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68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3C7C-EFC0-45A0-87A8-7FDCAEA27648}" type="datetime1">
              <a:rPr lang="en-US" smtClean="0"/>
              <a:t>11/3/2016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AD578-23AE-4A01-BD30-C4B6F3EAB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13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DA07-8CA2-4332-8402-39692AD08819}" type="datetime1">
              <a:rPr lang="en-US" smtClean="0"/>
              <a:t>11/3/2016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AD578-23AE-4A01-BD30-C4B6F3EAB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8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42F1-1D7B-42F7-8E52-40BC22EAC484}" type="datetime1">
              <a:rPr lang="en-US" smtClean="0"/>
              <a:t>11/3/2016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AD578-23AE-4A01-BD30-C4B6F3EAB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918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44982-4E1B-4C91-BBFD-FD6FF92A3174}" type="datetime1">
              <a:rPr lang="en-US" smtClean="0"/>
              <a:t>11/3/2016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AD578-23AE-4A01-BD30-C4B6F3EAB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531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6E21D-73D9-4FBD-A598-70578C71238D}" type="datetime1">
              <a:rPr lang="en-US" smtClean="0"/>
              <a:t>11/3/2016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AD578-23AE-4A01-BD30-C4B6F3EAB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61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C9A88-A923-4B56-A4BB-1701800932EA}" type="datetime1">
              <a:rPr lang="en-US" smtClean="0"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AD578-23AE-4A01-BD30-C4B6F3EABB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09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96189"/>
            <a:ext cx="7772400" cy="1470025"/>
          </a:xfrm>
        </p:spPr>
        <p:txBody>
          <a:bodyPr/>
          <a:lstStyle/>
          <a:p>
            <a:r>
              <a:rPr lang="en-US" dirty="0"/>
              <a:t>ISOL 634 Physical Security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4377112"/>
            <a:ext cx="8458200" cy="175260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sz="4200" dirty="0"/>
              <a:t>Lesson 3 </a:t>
            </a:r>
          </a:p>
          <a:p>
            <a:pPr lvl="1" algn="l"/>
            <a:r>
              <a:rPr lang="en-US" sz="4200" dirty="0"/>
              <a:t>Chapter 7 – Use of Locks in Physical Crime Prevention</a:t>
            </a:r>
          </a:p>
          <a:p>
            <a:pPr lvl="1" algn="l"/>
            <a:r>
              <a:rPr lang="en-US" sz="4200" dirty="0"/>
              <a:t>Chapter 8 – Safes, Vaults, and Accessories</a:t>
            </a:r>
          </a:p>
          <a:p>
            <a:pPr lvl="1" algn="l"/>
            <a:r>
              <a:rPr lang="en-US" sz="4200" dirty="0"/>
              <a:t>Chapter 9 – Security Lighting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480" y="721303"/>
            <a:ext cx="4333041" cy="136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024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4800" y="609600"/>
            <a:ext cx="10363200" cy="1470025"/>
          </a:xfrm>
        </p:spPr>
        <p:txBody>
          <a:bodyPr>
            <a:noAutofit/>
          </a:bodyPr>
          <a:lstStyle/>
          <a:p>
            <a:r>
              <a:rPr lang="en-US" dirty="0"/>
              <a:t>Chapter 7</a:t>
            </a:r>
            <a:br>
              <a:rPr lang="en-US" dirty="0"/>
            </a:br>
            <a:r>
              <a:rPr lang="en-US" dirty="0"/>
              <a:t>Use of Locks in Physical Crime </a:t>
            </a:r>
            <a:br>
              <a:rPr lang="en-US" dirty="0"/>
            </a:br>
            <a:r>
              <a:rPr lang="en-US" dirty="0"/>
              <a:t>Prevention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5400" y="2819400"/>
            <a:ext cx="4891917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Lock Terminology and Components</a:t>
            </a:r>
          </a:p>
          <a:p>
            <a:r>
              <a:rPr lang="en-US" sz="2400" dirty="0"/>
              <a:t>Key-Operated Mechanisms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Tumbler Mechanisms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Disc or Wafer Tumbler Mechanisms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Pin Number Mechanisms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Lever Tumbler Mechanisms</a:t>
            </a:r>
          </a:p>
          <a:p>
            <a:endParaRPr lang="en-US" sz="800" dirty="0"/>
          </a:p>
          <a:p>
            <a:r>
              <a:rPr lang="en-US" sz="2400" dirty="0"/>
              <a:t>Combination Locks</a:t>
            </a:r>
          </a:p>
          <a:p>
            <a:r>
              <a:rPr lang="en-US" sz="2400" dirty="0"/>
              <a:t>Lock Bodies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Bolts</a:t>
            </a:r>
          </a:p>
        </p:txBody>
      </p:sp>
    </p:spTree>
    <p:extLst>
      <p:ext uri="{BB962C8B-B14F-4D97-AF65-F5344CB8AC3E}">
        <p14:creationId xmlns:p14="http://schemas.microsoft.com/office/powerpoint/2010/main" val="717656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4800" y="609600"/>
            <a:ext cx="10363200" cy="1470025"/>
          </a:xfrm>
        </p:spPr>
        <p:txBody>
          <a:bodyPr>
            <a:noAutofit/>
          </a:bodyPr>
          <a:lstStyle/>
          <a:p>
            <a:r>
              <a:rPr lang="en-US" dirty="0"/>
              <a:t>Chapter 7</a:t>
            </a:r>
            <a:br>
              <a:rPr lang="en-US" dirty="0"/>
            </a:br>
            <a:r>
              <a:rPr lang="en-US" dirty="0"/>
              <a:t>Use of Locks in Physical Crime </a:t>
            </a:r>
            <a:br>
              <a:rPr lang="en-US" dirty="0"/>
            </a:br>
            <a:r>
              <a:rPr lang="en-US" dirty="0"/>
              <a:t>Prevention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5400" y="2819400"/>
            <a:ext cx="2766398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Cont. </a:t>
            </a:r>
          </a:p>
          <a:p>
            <a:endParaRPr lang="en-US" sz="800" dirty="0"/>
          </a:p>
          <a:p>
            <a:r>
              <a:rPr lang="en-US" sz="2400" dirty="0"/>
              <a:t>Door Lock 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Mortise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Rim-Mounted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Tubular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Cylindrical Lockset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Unit Locks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Cylinders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Padlocks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775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4800" y="609600"/>
            <a:ext cx="10363200" cy="1470025"/>
          </a:xfrm>
        </p:spPr>
        <p:txBody>
          <a:bodyPr>
            <a:noAutofit/>
          </a:bodyPr>
          <a:lstStyle/>
          <a:p>
            <a:r>
              <a:rPr lang="en-US" dirty="0"/>
              <a:t>Chapter 7</a:t>
            </a:r>
            <a:br>
              <a:rPr lang="en-US" dirty="0"/>
            </a:br>
            <a:r>
              <a:rPr lang="en-US" dirty="0"/>
              <a:t>Use of Locks in Physical Crime </a:t>
            </a:r>
            <a:br>
              <a:rPr lang="en-US" dirty="0"/>
            </a:br>
            <a:r>
              <a:rPr lang="en-US" dirty="0"/>
              <a:t>Prevention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5400" y="2819400"/>
            <a:ext cx="6702732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Cont. </a:t>
            </a:r>
          </a:p>
          <a:p>
            <a:endParaRPr lang="en-US" sz="800" dirty="0"/>
          </a:p>
          <a:p>
            <a:r>
              <a:rPr lang="en-US" sz="2400" dirty="0"/>
              <a:t>Strikes</a:t>
            </a:r>
          </a:p>
          <a:p>
            <a:r>
              <a:rPr lang="en-US" sz="2400" dirty="0"/>
              <a:t>Attacks and Countermeasures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Surreptitious Attacks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Maintain Reasonable Key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Circumvention of the Internal Barriers of the Lock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Shimming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Attacks on Bolts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Attacks on Cylinders</a:t>
            </a:r>
          </a:p>
          <a:p>
            <a:r>
              <a:rPr lang="en-US" sz="2400" dirty="0"/>
              <a:t>Locks and the Systems Approach to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15408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4800" y="609600"/>
            <a:ext cx="10363200" cy="1470025"/>
          </a:xfrm>
        </p:spPr>
        <p:txBody>
          <a:bodyPr>
            <a:noAutofit/>
          </a:bodyPr>
          <a:lstStyle/>
          <a:p>
            <a:r>
              <a:rPr lang="en-US" dirty="0"/>
              <a:t>Chapter 7</a:t>
            </a:r>
            <a:br>
              <a:rPr lang="en-US" dirty="0"/>
            </a:br>
            <a:r>
              <a:rPr lang="en-US" dirty="0"/>
              <a:t>Use of Locks in Physical Crime </a:t>
            </a:r>
            <a:br>
              <a:rPr lang="en-US" dirty="0"/>
            </a:br>
            <a:r>
              <a:rPr lang="en-US" dirty="0"/>
              <a:t>Prevention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5400" y="2819400"/>
            <a:ext cx="6702732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Cont. </a:t>
            </a:r>
          </a:p>
          <a:p>
            <a:endParaRPr lang="en-US" sz="800" dirty="0"/>
          </a:p>
          <a:p>
            <a:r>
              <a:rPr lang="en-US" sz="2400" dirty="0"/>
              <a:t>Attacks and Countermeasures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Surreptitious Attacks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Maintain Reasonable Key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Circumvention of the Internal Barriers of the Lock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Shimming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Attacks on Bolts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Attacks on Cylinders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2510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470025"/>
          </a:xfrm>
        </p:spPr>
        <p:txBody>
          <a:bodyPr>
            <a:noAutofit/>
          </a:bodyPr>
          <a:lstStyle/>
          <a:p>
            <a:r>
              <a:rPr lang="en-US" dirty="0"/>
              <a:t>Chapter 8</a:t>
            </a:r>
            <a:br>
              <a:rPr lang="en-US" dirty="0"/>
            </a:br>
            <a:r>
              <a:rPr lang="en-US" dirty="0"/>
              <a:t>Safes, Vaults, and Accessories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2057400"/>
            <a:ext cx="4811702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800" dirty="0"/>
          </a:p>
          <a:p>
            <a:r>
              <a:rPr lang="en-US" sz="2400" dirty="0"/>
              <a:t>Choose the Right Container </a:t>
            </a:r>
          </a:p>
          <a:p>
            <a:r>
              <a:rPr lang="en-US" sz="2400" dirty="0" err="1"/>
              <a:t>Ul</a:t>
            </a:r>
            <a:r>
              <a:rPr lang="en-US" sz="2400" dirty="0"/>
              <a:t>-Rated Combination Locks </a:t>
            </a:r>
          </a:p>
          <a:p>
            <a:r>
              <a:rPr lang="en-US" sz="2400" dirty="0"/>
              <a:t>Relocking Devices </a:t>
            </a:r>
          </a:p>
          <a:p>
            <a:r>
              <a:rPr lang="en-US" sz="2400" dirty="0"/>
              <a:t>Locking Dials </a:t>
            </a:r>
          </a:p>
          <a:p>
            <a:r>
              <a:rPr lang="en-US" sz="2400" dirty="0"/>
              <a:t>Lockable Handles</a:t>
            </a:r>
          </a:p>
          <a:p>
            <a:r>
              <a:rPr lang="en-US" sz="2400" dirty="0"/>
              <a:t>Time Locks</a:t>
            </a:r>
          </a:p>
          <a:p>
            <a:r>
              <a:rPr lang="en-US" sz="2400" dirty="0"/>
              <a:t>Time-Delay Combination Locks </a:t>
            </a:r>
          </a:p>
          <a:p>
            <a:r>
              <a:rPr lang="en-US" sz="2400" dirty="0"/>
              <a:t>Alarmed Combination Locks </a:t>
            </a:r>
          </a:p>
          <a:p>
            <a:r>
              <a:rPr lang="en-US" sz="2400" dirty="0"/>
              <a:t>Vision-Restricting And Shielded Dials </a:t>
            </a:r>
          </a:p>
          <a:p>
            <a:r>
              <a:rPr lang="en-US" sz="2400" dirty="0"/>
              <a:t>Combination Changing </a:t>
            </a:r>
          </a:p>
          <a:p>
            <a:r>
              <a:rPr lang="en-US" sz="2400" dirty="0"/>
              <a:t>Safe Burglaries </a:t>
            </a:r>
          </a:p>
          <a:p>
            <a:r>
              <a:rPr lang="en-US" sz="2400" dirty="0"/>
              <a:t>Hidden Combinations </a:t>
            </a:r>
          </a:p>
        </p:txBody>
      </p:sp>
    </p:spTree>
    <p:extLst>
      <p:ext uri="{BB962C8B-B14F-4D97-AF65-F5344CB8AC3E}">
        <p14:creationId xmlns:p14="http://schemas.microsoft.com/office/powerpoint/2010/main" val="3756515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470025"/>
          </a:xfrm>
        </p:spPr>
        <p:txBody>
          <a:bodyPr>
            <a:noAutofit/>
          </a:bodyPr>
          <a:lstStyle/>
          <a:p>
            <a:r>
              <a:rPr lang="en-US" dirty="0"/>
              <a:t>Chapter 8</a:t>
            </a:r>
            <a:br>
              <a:rPr lang="en-US" dirty="0"/>
            </a:br>
            <a:r>
              <a:rPr lang="en-US" dirty="0"/>
              <a:t>Safes, Vaults, and Accessories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2057400"/>
            <a:ext cx="769736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800" dirty="0"/>
          </a:p>
          <a:p>
            <a:r>
              <a:rPr lang="en-US" sz="2400" dirty="0"/>
              <a:t>Cont. </a:t>
            </a:r>
          </a:p>
          <a:p>
            <a:endParaRPr lang="en-US" sz="800" dirty="0"/>
          </a:p>
          <a:p>
            <a:r>
              <a:rPr lang="en-US" sz="2400" dirty="0"/>
              <a:t>Hidden Combinations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Using Birthdays, Phone Numbers, Addresses, and the Like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Failing to Fully Scramble the Combination When Locking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Peeling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Ripping or Chopping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Carting Off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Skilled Attacks</a:t>
            </a:r>
          </a:p>
          <a:p>
            <a:endParaRPr lang="en-US" sz="800" dirty="0"/>
          </a:p>
          <a:p>
            <a:r>
              <a:rPr lang="en-US" sz="2400" dirty="0"/>
              <a:t>Overcoming Safe-Opening Problems</a:t>
            </a:r>
          </a:p>
        </p:txBody>
      </p:sp>
    </p:spTree>
    <p:extLst>
      <p:ext uri="{BB962C8B-B14F-4D97-AF65-F5344CB8AC3E}">
        <p14:creationId xmlns:p14="http://schemas.microsoft.com/office/powerpoint/2010/main" val="2400306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772400" cy="1470025"/>
          </a:xfrm>
        </p:spPr>
        <p:txBody>
          <a:bodyPr>
            <a:noAutofit/>
          </a:bodyPr>
          <a:lstStyle/>
          <a:p>
            <a:r>
              <a:rPr lang="en-US" dirty="0"/>
              <a:t>Chapter 9</a:t>
            </a:r>
            <a:br>
              <a:rPr lang="en-US" dirty="0"/>
            </a:br>
            <a:r>
              <a:rPr lang="en-US" dirty="0"/>
              <a:t>Security Lighting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2079625"/>
            <a:ext cx="7772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r>
              <a:rPr lang="en-US" sz="2400" dirty="0"/>
              <a:t>Introduction</a:t>
            </a:r>
          </a:p>
          <a:p>
            <a:r>
              <a:rPr lang="en-US" sz="2400" dirty="0"/>
              <a:t>Illumination</a:t>
            </a:r>
          </a:p>
          <a:p>
            <a:r>
              <a:rPr lang="en-US" sz="2400" dirty="0"/>
              <a:t>Types of Lamp</a:t>
            </a:r>
          </a:p>
          <a:p>
            <a:r>
              <a:rPr lang="en-US" sz="2400" dirty="0"/>
              <a:t>Cost and ROI – Return on Investment </a:t>
            </a:r>
          </a:p>
          <a:p>
            <a:r>
              <a:rPr lang="en-US" sz="2400" dirty="0"/>
              <a:t>Lighting Equipment</a:t>
            </a:r>
          </a:p>
          <a:p>
            <a:r>
              <a:rPr lang="en-US" sz="2400" dirty="0"/>
              <a:t>Twenty-Five Things that You Need to Know About Lighting Energy Management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Lighting Checklist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Protective Lighting Checklist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Lighting Levels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Reflectance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093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772400" cy="1470025"/>
          </a:xfrm>
        </p:spPr>
        <p:txBody>
          <a:bodyPr>
            <a:noAutofit/>
          </a:bodyPr>
          <a:lstStyle/>
          <a:p>
            <a:r>
              <a:rPr lang="en-US" dirty="0"/>
              <a:t>Chapter 9</a:t>
            </a:r>
            <a:br>
              <a:rPr lang="en-US" dirty="0"/>
            </a:br>
            <a:r>
              <a:rPr lang="en-US" dirty="0"/>
              <a:t>Security Lighting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2079625"/>
            <a:ext cx="7772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r>
              <a:rPr lang="en-US" sz="2400" dirty="0"/>
              <a:t>Cont. </a:t>
            </a:r>
          </a:p>
          <a:p>
            <a:endParaRPr lang="en-US" sz="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CRI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Corrected Color Temperature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Lighting Systems</a:t>
            </a:r>
          </a:p>
          <a:p>
            <a:endParaRPr lang="en-US" sz="800" dirty="0"/>
          </a:p>
          <a:p>
            <a:r>
              <a:rPr lang="en-US" sz="2400" dirty="0"/>
              <a:t>References</a:t>
            </a:r>
          </a:p>
          <a:p>
            <a:endParaRPr lang="en-US" sz="800" dirty="0"/>
          </a:p>
          <a:p>
            <a:r>
              <a:rPr lang="en-US" sz="2400" dirty="0"/>
              <a:t>Web Sites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5214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253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ISOL 634 Physical Security</vt:lpstr>
      <vt:lpstr>Chapter 7 Use of Locks in Physical Crime  Prevention</vt:lpstr>
      <vt:lpstr>Chapter 7 Use of Locks in Physical Crime  Prevention</vt:lpstr>
      <vt:lpstr>Chapter 7 Use of Locks in Physical Crime  Prevention</vt:lpstr>
      <vt:lpstr>Chapter 7 Use of Locks in Physical Crime  Prevention</vt:lpstr>
      <vt:lpstr>Chapter 8 Safes, Vaults, and Accessories </vt:lpstr>
      <vt:lpstr>Chapter 8 Safes, Vaults, and Accessories </vt:lpstr>
      <vt:lpstr>Chapter 9 Security Lighting</vt:lpstr>
      <vt:lpstr>Chapter 9 Security Lighting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ISOL 634 Physical Security</dc:title>
  <dc:creator>Ted</dc:creator>
  <cp:lastModifiedBy>Administrator</cp:lastModifiedBy>
  <cp:revision>109</cp:revision>
  <dcterms:created xsi:type="dcterms:W3CDTF">2016-07-12T21:47:12Z</dcterms:created>
  <dcterms:modified xsi:type="dcterms:W3CDTF">2016-11-03T14:36:43Z</dcterms:modified>
</cp:coreProperties>
</file>